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060848"/>
            <a:ext cx="8134672" cy="2957714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uk-UA" dirty="0">
                <a:solidFill>
                  <a:srgbClr val="0070C0"/>
                </a:solidFill>
              </a:rPr>
              <a:t>ОСНОВНІ СКЛАДОВІ ФОРМУВАННЯ РЕЙТИНГУ </a:t>
            </a:r>
            <a:r>
              <a:rPr lang="uk-UA" dirty="0" smtClean="0">
                <a:solidFill>
                  <a:srgbClr val="0070C0"/>
                </a:solidFill>
              </a:rPr>
              <a:t>ВИЩИХ НАВЧАЛЬНИХ ЗАКЛАДІВ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074" name="Picture 2" descr="Картинки по запросу рейтинг українських вишів КАРТИН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8231" y="3861048"/>
            <a:ext cx="3082035" cy="230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2"/>
          <p:cNvSpPr>
            <a:spLocks noGrp="1"/>
          </p:cNvSpPr>
          <p:nvPr/>
        </p:nvSpPr>
        <p:spPr bwMode="auto">
          <a:xfrm>
            <a:off x="3779912" y="4653136"/>
            <a:ext cx="515161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18288" bIns="45720" numCol="1" anchor="t" anchorCtr="0" compatLnSpc="1">
            <a:prstTxWarp prst="textNoShape">
              <a:avLst/>
            </a:prstTxWarp>
          </a:bodyPr>
          <a:lstStyle>
            <a:lvl1pPr marL="0" marR="45720" indent="0" algn="r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Підготувала:</a:t>
            </a:r>
          </a:p>
          <a:p>
            <a:pPr marR="0"/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к.е.н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Гусаковська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Т.О.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5529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b="1" dirty="0"/>
              <a:t>Рейтингове агентство «Експерт РА» оцінювало вузи РФ </a:t>
            </a:r>
            <a:r>
              <a:rPr lang="uk-UA" sz="3200" dirty="0"/>
              <a:t>за такими показниками:</a:t>
            </a:r>
            <a:endParaRPr lang="ru-RU" sz="3200" dirty="0"/>
          </a:p>
          <a:p>
            <a:r>
              <a:rPr lang="uk-UA" sz="3200" dirty="0"/>
              <a:t>Умови для отримання якісної освіти;</a:t>
            </a:r>
            <a:endParaRPr lang="ru-RU" sz="3200" dirty="0"/>
          </a:p>
          <a:p>
            <a:r>
              <a:rPr lang="uk-UA" sz="3200" dirty="0"/>
              <a:t>Затребуваність роботодавцями;</a:t>
            </a:r>
            <a:endParaRPr lang="ru-RU" sz="3200" dirty="0"/>
          </a:p>
          <a:p>
            <a:r>
              <a:rPr lang="uk-UA" sz="3200" dirty="0"/>
              <a:t>Рівень науково-дослідної активності;</a:t>
            </a:r>
            <a:endParaRPr lang="ru-RU" sz="3200" dirty="0"/>
          </a:p>
          <a:p>
            <a:r>
              <a:rPr lang="uk-UA" sz="3200" dirty="0"/>
              <a:t>Вартість навчання</a:t>
            </a:r>
            <a:endParaRPr lang="ru-RU" sz="3200" dirty="0"/>
          </a:p>
          <a:p>
            <a:r>
              <a:rPr lang="uk-UA" sz="3200" dirty="0"/>
              <a:t>Частка іноземних студентів</a:t>
            </a:r>
            <a:endParaRPr lang="ru-RU" sz="3200" dirty="0"/>
          </a:p>
          <a:p>
            <a:r>
              <a:rPr lang="uk-UA" sz="3200" dirty="0"/>
              <a:t>Кількість випускників вузу у складі правління найбільших компаній </a:t>
            </a:r>
            <a:r>
              <a:rPr lang="uk-UA" sz="3200" dirty="0" smtClean="0"/>
              <a:t>країни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69916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dirty="0"/>
              <a:t>Критерії вибору вишу абітурієнтами Полтавської області</a:t>
            </a:r>
            <a:endParaRPr lang="ru-RU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uk-UA" sz="3200" dirty="0" smtClean="0"/>
              <a:t>Розташування </a:t>
            </a:r>
            <a:r>
              <a:rPr lang="uk-UA" sz="3200" dirty="0"/>
              <a:t>навчального закладу</a:t>
            </a:r>
            <a:endParaRPr lang="ru-RU" sz="3200" dirty="0"/>
          </a:p>
          <a:p>
            <a:pPr marL="514350" lvl="0" indent="-514350">
              <a:buFont typeface="+mj-lt"/>
              <a:buAutoNum type="arabicPeriod"/>
            </a:pPr>
            <a:r>
              <a:rPr lang="uk-UA" sz="3200" dirty="0"/>
              <a:t>Вартість навчання</a:t>
            </a:r>
            <a:endParaRPr lang="ru-RU" sz="3200" dirty="0"/>
          </a:p>
          <a:p>
            <a:pPr marL="514350" lvl="0" indent="-514350">
              <a:buFont typeface="+mj-lt"/>
              <a:buAutoNum type="arabicPeriod"/>
            </a:pPr>
            <a:r>
              <a:rPr lang="uk-UA" sz="3200" dirty="0"/>
              <a:t> Наявність бажаної спеціальності</a:t>
            </a:r>
            <a:endParaRPr lang="ru-RU" sz="3200" dirty="0"/>
          </a:p>
          <a:p>
            <a:pPr marL="514350" lvl="0" indent="-514350">
              <a:buFont typeface="+mj-lt"/>
              <a:buAutoNum type="arabicPeriod"/>
            </a:pPr>
            <a:r>
              <a:rPr lang="uk-UA" sz="3200" dirty="0"/>
              <a:t>Рейтинг вишу</a:t>
            </a:r>
            <a:endParaRPr lang="ru-RU" sz="3200" dirty="0"/>
          </a:p>
          <a:p>
            <a:pPr marL="514350" lvl="0" indent="-514350">
              <a:buFont typeface="+mj-lt"/>
              <a:buAutoNum type="arabicPeriod"/>
            </a:pPr>
            <a:r>
              <a:rPr lang="uk-UA" sz="3200" dirty="0"/>
              <a:t>Наявність та розташування гуртожитку</a:t>
            </a:r>
            <a:endParaRPr lang="ru-RU" sz="3200" dirty="0"/>
          </a:p>
          <a:p>
            <a:pPr marL="514350" lvl="0" indent="-514350">
              <a:buFont typeface="+mj-lt"/>
              <a:buAutoNum type="arabicPeriod"/>
            </a:pPr>
            <a:r>
              <a:rPr lang="uk-UA" sz="3200" dirty="0"/>
              <a:t>Можливість стажування за кордоном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508925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465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Р</a:t>
            </a:r>
            <a:r>
              <a:rPr lang="uk-UA" b="1" dirty="0" smtClean="0"/>
              <a:t>ейтингове </a:t>
            </a:r>
            <a:r>
              <a:rPr lang="uk-UA" b="1" dirty="0"/>
              <a:t>оцінювання вузів </a:t>
            </a:r>
            <a:r>
              <a:rPr lang="uk-UA" b="1" dirty="0" smtClean="0"/>
              <a:t>МОН України 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uk-UA" b="1" dirty="0"/>
              <a:t> </a:t>
            </a:r>
            <a:r>
              <a:rPr lang="uk-UA" b="1" i="1" dirty="0" smtClean="0"/>
              <a:t>Інтегральний рейтинговий </a:t>
            </a:r>
          </a:p>
          <a:p>
            <a:pPr marL="0" indent="0">
              <a:buNone/>
            </a:pPr>
            <a:r>
              <a:rPr lang="uk-UA" b="1" i="1" dirty="0" smtClean="0"/>
              <a:t>індекс як сума індексів критеріїв:</a:t>
            </a:r>
          </a:p>
          <a:p>
            <a:r>
              <a:rPr lang="uk-UA" b="1" dirty="0" smtClean="0"/>
              <a:t> </a:t>
            </a:r>
            <a:r>
              <a:rPr lang="uk-UA" dirty="0" smtClean="0"/>
              <a:t>Міжнародна активність</a:t>
            </a:r>
            <a:r>
              <a:rPr lang="uk-UA" dirty="0"/>
              <a:t> </a:t>
            </a:r>
            <a:endParaRPr lang="uk-UA" dirty="0" smtClean="0"/>
          </a:p>
          <a:p>
            <a:r>
              <a:rPr lang="uk-UA" dirty="0" smtClean="0"/>
              <a:t> Якість </a:t>
            </a:r>
            <a:r>
              <a:rPr lang="uk-UA" dirty="0"/>
              <a:t>контингенту </a:t>
            </a:r>
            <a:r>
              <a:rPr lang="uk-UA" dirty="0" smtClean="0"/>
              <a:t>студентів</a:t>
            </a:r>
            <a:r>
              <a:rPr lang="uk-UA" dirty="0"/>
              <a:t> </a:t>
            </a:r>
            <a:endParaRPr lang="uk-UA" dirty="0" smtClean="0"/>
          </a:p>
          <a:p>
            <a:r>
              <a:rPr lang="uk-UA" dirty="0" smtClean="0"/>
              <a:t>Якість </a:t>
            </a:r>
            <a:r>
              <a:rPr lang="uk-UA" dirty="0"/>
              <a:t>науково-педагогічного </a:t>
            </a:r>
            <a:r>
              <a:rPr lang="uk-UA" dirty="0" smtClean="0"/>
              <a:t>потенціалу</a:t>
            </a:r>
            <a:r>
              <a:rPr lang="uk-UA" dirty="0"/>
              <a:t> </a:t>
            </a:r>
            <a:endParaRPr lang="uk-UA" dirty="0" smtClean="0"/>
          </a:p>
          <a:p>
            <a:r>
              <a:rPr lang="uk-UA" dirty="0"/>
              <a:t> Я</a:t>
            </a:r>
            <a:r>
              <a:rPr lang="uk-UA" dirty="0" smtClean="0"/>
              <a:t>кість </a:t>
            </a:r>
            <a:r>
              <a:rPr lang="uk-UA" dirty="0"/>
              <a:t>наукової та науково-технічної </a:t>
            </a:r>
            <a:r>
              <a:rPr lang="uk-UA" dirty="0" smtClean="0"/>
              <a:t>діяльності</a:t>
            </a:r>
          </a:p>
          <a:p>
            <a:r>
              <a:rPr lang="uk-UA" dirty="0"/>
              <a:t>Ресурсне забезпечення</a:t>
            </a:r>
            <a:endParaRPr lang="uk-UA" dirty="0" smtClean="0"/>
          </a:p>
          <a:p>
            <a:endParaRPr lang="ru-RU" dirty="0"/>
          </a:p>
        </p:txBody>
      </p:sp>
      <p:pic>
        <p:nvPicPr>
          <p:cNvPr id="5122" name="Picture 2" descr="Картинки по запросу рейтинг українських вишів КАРТИН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6832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3601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414" y="332656"/>
            <a:ext cx="7704855" cy="6319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39506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Проект «Топ-200 Україна»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 smtClean="0"/>
              <a:t>Розрахунок інтегрального індексу як суми складових:</a:t>
            </a:r>
          </a:p>
          <a:p>
            <a:r>
              <a:rPr lang="uk-UA" sz="3200" dirty="0" err="1"/>
              <a:t>Iз</a:t>
            </a:r>
            <a:r>
              <a:rPr lang="uk-UA" sz="3200" dirty="0"/>
              <a:t> = </a:t>
            </a:r>
            <a:r>
              <a:rPr lang="uk-UA" sz="3200" dirty="0" err="1"/>
              <a:t>Iнп</a:t>
            </a:r>
            <a:r>
              <a:rPr lang="uk-UA" sz="3200" dirty="0"/>
              <a:t> + </a:t>
            </a:r>
            <a:r>
              <a:rPr lang="uk-UA" sz="3200" dirty="0" err="1"/>
              <a:t>Iн</a:t>
            </a:r>
            <a:r>
              <a:rPr lang="uk-UA" sz="3200" dirty="0"/>
              <a:t> + </a:t>
            </a:r>
            <a:r>
              <a:rPr lang="uk-UA" sz="3200" dirty="0" err="1"/>
              <a:t>Iмв</a:t>
            </a:r>
            <a:r>
              <a:rPr lang="uk-UA" sz="3200" dirty="0"/>
              <a:t>, </a:t>
            </a:r>
            <a:endParaRPr lang="ru-RU" sz="3200" dirty="0"/>
          </a:p>
          <a:p>
            <a:r>
              <a:rPr lang="uk-UA" sz="3200" dirty="0"/>
              <a:t>де </a:t>
            </a:r>
            <a:r>
              <a:rPr lang="uk-UA" sz="3200" dirty="0" err="1"/>
              <a:t>Iнп</a:t>
            </a:r>
            <a:r>
              <a:rPr lang="uk-UA" sz="3200" dirty="0"/>
              <a:t> — </a:t>
            </a:r>
            <a:r>
              <a:rPr lang="uk-UA" sz="3200" dirty="0" smtClean="0"/>
              <a:t>індекс </a:t>
            </a:r>
            <a:r>
              <a:rPr lang="uk-UA" sz="3200" dirty="0"/>
              <a:t>якості науково-педагогічного потенціалу, </a:t>
            </a:r>
            <a:endParaRPr lang="ru-RU" sz="3200" dirty="0"/>
          </a:p>
          <a:p>
            <a:r>
              <a:rPr lang="uk-UA" sz="3200" dirty="0" err="1"/>
              <a:t>Iн</a:t>
            </a:r>
            <a:r>
              <a:rPr lang="uk-UA" sz="3200" dirty="0"/>
              <a:t> — індекс якості навчання, </a:t>
            </a:r>
            <a:endParaRPr lang="ru-RU" sz="3200" dirty="0"/>
          </a:p>
          <a:p>
            <a:r>
              <a:rPr lang="uk-UA" sz="3200" dirty="0" err="1"/>
              <a:t>Iмв</a:t>
            </a:r>
            <a:r>
              <a:rPr lang="uk-UA" sz="3200" dirty="0"/>
              <a:t> — індекс міжнародного визнання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885139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7039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 smtClean="0"/>
              <a:t>Інформація</a:t>
            </a:r>
            <a:r>
              <a:rPr lang="uk-UA" b="1" dirty="0"/>
              <a:t>, що була використана під час укладання </a:t>
            </a:r>
            <a:r>
              <a:rPr lang="uk-UA" b="1" dirty="0" smtClean="0"/>
              <a:t>рейтингу </a:t>
            </a:r>
            <a:r>
              <a:rPr lang="uk-UA" b="1" dirty="0"/>
              <a:t>ВНЗ «Топ-200 Україна» </a:t>
            </a:r>
            <a:r>
              <a:rPr lang="uk-UA" b="1" dirty="0" smtClean="0"/>
              <a:t>2015:</a:t>
            </a:r>
          </a:p>
          <a:p>
            <a:r>
              <a:rPr lang="uk-UA" dirty="0"/>
              <a:t>ВНЗ України в міжнародних асоціаціях університетів у 2014 </a:t>
            </a:r>
            <a:r>
              <a:rPr lang="uk-UA" dirty="0" smtClean="0"/>
              <a:t>році</a:t>
            </a:r>
          </a:p>
          <a:p>
            <a:r>
              <a:rPr lang="uk-UA" dirty="0"/>
              <a:t>Кількість патентів, отриманих ВНЗ України, у 2014 </a:t>
            </a:r>
            <a:r>
              <a:rPr lang="uk-UA" dirty="0" smtClean="0"/>
              <a:t>році</a:t>
            </a:r>
          </a:p>
          <a:p>
            <a:r>
              <a:rPr lang="uk-UA" dirty="0"/>
              <a:t>Показники винахідницької </a:t>
            </a:r>
            <a:r>
              <a:rPr lang="uk-UA" dirty="0" smtClean="0"/>
              <a:t>активності</a:t>
            </a:r>
          </a:p>
          <a:p>
            <a:r>
              <a:rPr lang="uk-UA" dirty="0" err="1"/>
              <a:t>World</a:t>
            </a:r>
            <a:r>
              <a:rPr lang="uk-UA" dirty="0"/>
              <a:t> </a:t>
            </a:r>
            <a:r>
              <a:rPr lang="uk-UA" dirty="0" err="1"/>
              <a:t>Universities</a:t>
            </a:r>
            <a:r>
              <a:rPr lang="uk-UA" dirty="0"/>
              <a:t> </a:t>
            </a:r>
            <a:r>
              <a:rPr lang="uk-UA" dirty="0" err="1"/>
              <a:t>Web</a:t>
            </a:r>
            <a:r>
              <a:rPr lang="uk-UA" dirty="0"/>
              <a:t> </a:t>
            </a:r>
            <a:r>
              <a:rPr lang="uk-UA" dirty="0" err="1"/>
              <a:t>Ranking</a:t>
            </a:r>
            <a:r>
              <a:rPr lang="uk-UA" dirty="0"/>
              <a:t> 2015 - рейтинг університетів за популярністю у </a:t>
            </a:r>
            <a:r>
              <a:rPr lang="uk-UA" dirty="0" smtClean="0"/>
              <a:t>Інтернет</a:t>
            </a:r>
          </a:p>
          <a:p>
            <a:r>
              <a:rPr lang="uk-UA" dirty="0" smtClean="0"/>
              <a:t>Рейтинг </a:t>
            </a:r>
            <a:r>
              <a:rPr lang="en-US" dirty="0" err="1" smtClean="0"/>
              <a:t>Webometrics</a:t>
            </a:r>
            <a:endParaRPr lang="en-US" dirty="0" smtClean="0"/>
          </a:p>
          <a:p>
            <a:r>
              <a:rPr lang="uk-UA" dirty="0" smtClean="0"/>
              <a:t>Рейтинг</a:t>
            </a:r>
            <a:r>
              <a:rPr lang="en-US" dirty="0" smtClean="0"/>
              <a:t> Scopus</a:t>
            </a:r>
          </a:p>
          <a:p>
            <a:r>
              <a:rPr lang="uk-UA" dirty="0" smtClean="0"/>
              <a:t>Опис поточних проектів програми ЄС </a:t>
            </a:r>
            <a:r>
              <a:rPr lang="uk-UA" dirty="0" err="1" smtClean="0"/>
              <a:t>Темпус</a:t>
            </a:r>
            <a:endParaRPr lang="uk-UA" dirty="0" smtClean="0"/>
          </a:p>
          <a:p>
            <a:r>
              <a:rPr lang="uk-UA" dirty="0" smtClean="0"/>
              <a:t>ВНЗ України в діючих проектах 7-ї рамкової програми ЄС</a:t>
            </a:r>
          </a:p>
          <a:p>
            <a:r>
              <a:rPr lang="uk-UA" dirty="0"/>
              <a:t>ВНЗ України в діючих проектах програми ЄС «Горизонт 2020»</a:t>
            </a:r>
            <a:br>
              <a:rPr lang="uk-UA" dirty="0"/>
            </a:b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xmlns="" val="21051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5170" y="404664"/>
            <a:ext cx="8868829" cy="6676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87973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dirty="0"/>
              <a:t>В республіці Польща освітній фонд PERSPEKTYWY формує рейтинг вишів за наступними критеріями:</a:t>
            </a:r>
            <a:endParaRPr lang="ru-RU" b="1" dirty="0"/>
          </a:p>
          <a:p>
            <a:r>
              <a:rPr lang="uk-UA" dirty="0"/>
              <a:t>Наукова ефективність;</a:t>
            </a:r>
            <a:endParaRPr lang="ru-RU" dirty="0"/>
          </a:p>
          <a:p>
            <a:r>
              <a:rPr lang="uk-UA" dirty="0"/>
              <a:t>Академічний престиж;</a:t>
            </a:r>
            <a:endParaRPr lang="ru-RU" dirty="0"/>
          </a:p>
          <a:p>
            <a:r>
              <a:rPr lang="uk-UA" dirty="0"/>
              <a:t>Інновації;</a:t>
            </a:r>
            <a:endParaRPr lang="ru-RU" dirty="0"/>
          </a:p>
          <a:p>
            <a:r>
              <a:rPr lang="uk-UA" dirty="0"/>
              <a:t>Наукові публікації;</a:t>
            </a:r>
            <a:endParaRPr lang="ru-RU" dirty="0"/>
          </a:p>
          <a:p>
            <a:r>
              <a:rPr lang="uk-UA" dirty="0"/>
              <a:t>Науковий потенціал</a:t>
            </a:r>
            <a:r>
              <a:rPr lang="uk-UA" dirty="0" smtClean="0"/>
              <a:t>;</a:t>
            </a:r>
            <a:endParaRPr lang="ru-RU" dirty="0"/>
          </a:p>
          <a:p>
            <a:r>
              <a:rPr lang="uk-UA" dirty="0"/>
              <a:t>Інтернаціоналізація;</a:t>
            </a:r>
            <a:endParaRPr lang="ru-RU" dirty="0"/>
          </a:p>
          <a:p>
            <a:r>
              <a:rPr lang="uk-UA" dirty="0"/>
              <a:t>Вибір роботодавців;</a:t>
            </a:r>
            <a:endParaRPr lang="ru-RU" dirty="0"/>
          </a:p>
          <a:p>
            <a:r>
              <a:rPr lang="uk-UA" dirty="0"/>
              <a:t>Умови навчання</a:t>
            </a:r>
            <a:endParaRPr lang="ru-RU" dirty="0"/>
          </a:p>
        </p:txBody>
      </p:sp>
      <p:pic>
        <p:nvPicPr>
          <p:cNvPr id="4098" name="Picture 2" descr="Картинки по запросу рейтинг українських вишів КАРТИН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429000"/>
            <a:ext cx="403244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88948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287699"/>
              </p:ext>
            </p:extLst>
          </p:nvPr>
        </p:nvGraphicFramePr>
        <p:xfrm>
          <a:off x="827582" y="773465"/>
          <a:ext cx="6641629" cy="5043631"/>
        </p:xfrm>
        <a:graphic>
          <a:graphicData uri="http://schemas.openxmlformats.org/drawingml/2006/table">
            <a:tbl>
              <a:tblPr/>
              <a:tblGrid>
                <a:gridCol w="520951"/>
                <a:gridCol w="2412266"/>
                <a:gridCol w="1854206"/>
                <a:gridCol w="1854206"/>
              </a:tblGrid>
              <a:tr h="902758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ранг</a:t>
                      </a:r>
                    </a:p>
                  </a:txBody>
                  <a:tcPr marL="36638" marR="36638" marT="29310" marB="29310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ВУЗ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638" marR="36638" marT="29310" marB="2931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Якість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викладання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638" marR="36638" marT="29310" marB="2931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Професійний рівень випускників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638" marR="36638" marT="29310" marB="2931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902758"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47625" marR="47625" marT="38100" marB="38100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Semmelweis Egyetem (SE)</a:t>
                      </a: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2758"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47625" marR="47625" marT="38100" marB="38100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Eötvös Loránd Tudományegyetem (ELTE)</a:t>
                      </a: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1357"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47625" marR="47625" marT="38100" marB="38100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Nemzeti Közszolgálati Egyetem (NKE)</a:t>
                      </a: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1724"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47625" marR="47625" marT="38100" marB="38100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Szegedi Tudományegyetem (SZTE)</a:t>
                      </a: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689"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47625" marR="47625" marT="38100" marB="38100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Pécsi</a:t>
                      </a:r>
                      <a:r>
                        <a:rPr lang="en-US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Tudományegyetem</a:t>
                      </a:r>
                      <a:r>
                        <a:rPr lang="en-US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(PTE)</a:t>
                      </a: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287699"/>
              </p:ext>
            </p:extLst>
          </p:nvPr>
        </p:nvGraphicFramePr>
        <p:xfrm>
          <a:off x="827584" y="764704"/>
          <a:ext cx="6641629" cy="5043631"/>
        </p:xfrm>
        <a:graphic>
          <a:graphicData uri="http://schemas.openxmlformats.org/drawingml/2006/table">
            <a:tbl>
              <a:tblPr/>
              <a:tblGrid>
                <a:gridCol w="520951"/>
                <a:gridCol w="2412266"/>
                <a:gridCol w="1854206"/>
                <a:gridCol w="1854206"/>
              </a:tblGrid>
              <a:tr h="902758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ранг</a:t>
                      </a:r>
                    </a:p>
                  </a:txBody>
                  <a:tcPr marL="36638" marR="36638" marT="29310" marB="29310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ВУЗ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638" marR="36638" marT="29310" marB="2931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Якість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викладання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638" marR="36638" marT="29310" marB="2931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Професійний рівень випускників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638" marR="36638" marT="29310" marB="2931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902758"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47625" marR="47625" marT="38100" marB="38100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Semmelweis Egyetem (SE)</a:t>
                      </a: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2758"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47625" marR="47625" marT="38100" marB="38100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Eötvös Loránd Tudományegyetem (ELTE)</a:t>
                      </a: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1357"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47625" marR="47625" marT="38100" marB="38100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Nemzeti Közszolgálati Egyetem (NKE)</a:t>
                      </a: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1724"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47625" marR="47625" marT="38100" marB="38100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Szegedi Tudományegyetem (SZTE)</a:t>
                      </a: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689"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47625" marR="47625" marT="38100" marB="38100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Pécsi</a:t>
                      </a:r>
                      <a:r>
                        <a:rPr lang="en-US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Tudományegyetem</a:t>
                      </a:r>
                      <a:r>
                        <a:rPr lang="en-US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(PTE)</a:t>
                      </a: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38100" marB="38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9431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800" b="1" dirty="0"/>
              <a:t>Рейтинг університетів РФ </a:t>
            </a:r>
            <a:r>
              <a:rPr lang="uk-UA" sz="2800" b="1" dirty="0" smtClean="0"/>
              <a:t>(</a:t>
            </a:r>
            <a:r>
              <a:rPr lang="uk-UA" sz="2800" b="1" dirty="0"/>
              <a:t>«Інтерфакс» та «</a:t>
            </a:r>
            <a:r>
              <a:rPr lang="uk-UA" sz="2800" b="1" dirty="0" err="1"/>
              <a:t>Ехо</a:t>
            </a:r>
            <a:r>
              <a:rPr lang="uk-UA" sz="2800" b="1" dirty="0"/>
              <a:t> Москви»</a:t>
            </a:r>
            <a:r>
              <a:rPr lang="uk-UA" sz="2800" dirty="0"/>
              <a:t> </a:t>
            </a:r>
            <a:r>
              <a:rPr lang="uk-UA" sz="2800" dirty="0" smtClean="0"/>
              <a:t>) оцінює виші за такими критеріями:</a:t>
            </a:r>
          </a:p>
          <a:p>
            <a:r>
              <a:rPr lang="uk-UA" sz="2800" dirty="0"/>
              <a:t>освітня діяльність;</a:t>
            </a:r>
            <a:endParaRPr lang="ru-RU" sz="2800" dirty="0"/>
          </a:p>
          <a:p>
            <a:r>
              <a:rPr lang="uk-UA" sz="2800" dirty="0"/>
              <a:t>науково-дослідна діяльність;</a:t>
            </a:r>
            <a:endParaRPr lang="ru-RU" sz="2800" dirty="0"/>
          </a:p>
          <a:p>
            <a:r>
              <a:rPr lang="uk-UA" sz="2800" dirty="0"/>
              <a:t>соціалізація - відображає діяльність вузу в соціальній сфері;</a:t>
            </a:r>
            <a:endParaRPr lang="ru-RU" sz="2800" dirty="0"/>
          </a:p>
          <a:p>
            <a:r>
              <a:rPr lang="uk-UA" sz="2800" dirty="0"/>
              <a:t>інтернаціоналізація або міжнародна діяльність вузу;</a:t>
            </a:r>
            <a:endParaRPr lang="ru-RU" sz="2800" dirty="0"/>
          </a:p>
          <a:p>
            <a:r>
              <a:rPr lang="uk-UA" sz="2800" dirty="0"/>
              <a:t>бренд вузу;</a:t>
            </a:r>
            <a:endParaRPr lang="ru-RU" sz="2800" dirty="0"/>
          </a:p>
          <a:p>
            <a:r>
              <a:rPr lang="uk-UA" sz="2800" dirty="0"/>
              <a:t>інновації та підприємництво, тобто діяльність вузу в сфері технологічного підприємництва.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0312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273</TotalTime>
  <Words>375</Words>
  <Application>Microsoft Office PowerPoint</Application>
  <PresentationFormat>Экран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ОСНОВНІ СКЛАДОВІ ФОРМУВАННЯ РЕЙТИНГУ ВИЩИХ НАВЧАЛЬНИХ ЗАКЛАДІВ </vt:lpstr>
      <vt:lpstr>Рейтингове оцінювання вузів МОН України </vt:lpstr>
      <vt:lpstr>Слайд 3</vt:lpstr>
      <vt:lpstr>Проект «Топ-200 Україна»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СКЛАДОВІ ФОРМУВАННЯ РЕЙТИНГУ ВНЗ </dc:title>
  <cp:lastModifiedBy>kavaeva2</cp:lastModifiedBy>
  <cp:revision>12</cp:revision>
  <dcterms:modified xsi:type="dcterms:W3CDTF">2016-03-23T10:19:13Z</dcterms:modified>
</cp:coreProperties>
</file>